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6" r:id="rId5"/>
    <p:sldId id="269" r:id="rId6"/>
    <p:sldId id="267" r:id="rId7"/>
    <p:sldId id="259" r:id="rId8"/>
    <p:sldId id="260" r:id="rId9"/>
    <p:sldId id="270" r:id="rId10"/>
    <p:sldId id="261" r:id="rId11"/>
    <p:sldId id="262" r:id="rId12"/>
    <p:sldId id="263" r:id="rId13"/>
    <p:sldId id="264" r:id="rId14"/>
    <p:sldId id="265" r:id="rId15"/>
  </p:sldIdLst>
  <p:sldSz cx="14630400" cy="8229600"/>
  <p:notesSz cx="8229600" cy="14630400"/>
  <p:embeddedFontLst>
    <p:embeddedFont>
      <p:font typeface="Noto Sans TC" panose="020B0604020202020204" charset="-128"/>
      <p:regular r:id="rId17"/>
    </p:embeddedFont>
    <p:embeddedFont>
      <p:font typeface="Agency FB" panose="020B0503020202020204" pitchFamily="34" charset="0"/>
      <p:regular r:id="rId18"/>
      <p:bold r:id="rId19"/>
    </p:embeddedFont>
    <p:embeddedFont>
      <p:font typeface="Sora Medium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742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84109-63CA-5E30-7489-52022DDBF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705CFA-40D5-187C-D686-E5F64487B4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487F2-A351-0AC9-F139-76392592C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E933E-9776-F439-8208-7775E64024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29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CD26A-0478-980E-04C7-ADD479733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C4E95B-347C-C031-75A9-1DD08659BF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0B1B89-E9AF-F7D4-9D10-828BF7360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10B72-1223-74A9-DD4F-1E0CBDBF7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21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0CE40-FF07-6290-4CC2-2EB8860EF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A61A58-43DA-C87B-0C7A-EF7CA26F1D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ED50DB-0F0E-D609-1F0F-A7778DEC5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0246-6495-F3D8-C765-1E7FEAF25D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80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1ED03-4C66-F3CD-7E0C-EEDC8FA1B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8FF556-EDD4-0298-A7D0-5702FE8F4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EEEAA4-6AA6-6176-150A-A46C5FEE0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B94BB-3BDF-5A26-087D-D93F244481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8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illustrations/industrial-relations-management-1181576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B94899-007C-A595-DBEF-1F52477E4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264" y="7351059"/>
            <a:ext cx="2358136" cy="847696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188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72379" y="447667"/>
            <a:ext cx="5373928" cy="2313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Bank </a:t>
            </a:r>
            <a:r>
              <a:rPr lang="en-IN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Analytics &amp; 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Debit and Credit Dashboard</a:t>
            </a:r>
            <a:endParaRPr lang="en-US" sz="44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5A35A5-AC39-D398-2D0C-4F628AEB0F9B}"/>
              </a:ext>
            </a:extLst>
          </p:cNvPr>
          <p:cNvSpPr txBox="1"/>
          <p:nvPr/>
        </p:nvSpPr>
        <p:spPr>
          <a:xfrm>
            <a:off x="11828079" y="4720880"/>
            <a:ext cx="280232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200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GROUP 3</a:t>
            </a:r>
          </a:p>
          <a:p>
            <a:r>
              <a:rPr lang="en-IN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B Sreeram</a:t>
            </a:r>
          </a:p>
          <a:p>
            <a:r>
              <a:rPr lang="en-IN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Akshit </a:t>
            </a:r>
            <a:r>
              <a:rPr lang="en-IN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Dubalgunde</a:t>
            </a:r>
            <a:endParaRPr lang="en-IN" sz="2400" dirty="0">
              <a:solidFill>
                <a:schemeClr val="accent4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  <a:p>
            <a:r>
              <a:rPr lang="en-IN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Dharavath</a:t>
            </a:r>
            <a:r>
              <a:rPr lang="en-IN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N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vinaykumar</a:t>
            </a:r>
            <a:endParaRPr lang="en-IN" sz="2400" dirty="0">
              <a:solidFill>
                <a:schemeClr val="accent4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  <a:p>
            <a:r>
              <a:rPr lang="en-IN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Saumya </a:t>
            </a:r>
            <a:r>
              <a:rPr lang="en-IN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Sherekar</a:t>
            </a:r>
            <a:endParaRPr lang="en-IN" sz="2400" dirty="0">
              <a:solidFill>
                <a:schemeClr val="accent4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  <a:p>
            <a:r>
              <a:rPr lang="en-IN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Mayur Parshuram Pawar</a:t>
            </a:r>
          </a:p>
          <a:p>
            <a:r>
              <a:rPr lang="en-IN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Vikrant Sharma</a:t>
            </a:r>
          </a:p>
          <a:p>
            <a:r>
              <a:rPr lang="en-IN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Neetu shah</a:t>
            </a:r>
          </a:p>
          <a:p>
            <a:r>
              <a:rPr lang="en-IN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Kalpesh Rajkumar Berde</a:t>
            </a:r>
          </a:p>
        </p:txBody>
      </p:sp>
      <p:pic>
        <p:nvPicPr>
          <p:cNvPr id="7" name="Picture 6" descr="A computer screen with a graph on it&#10;&#10;AI-generated content may be incorrect.">
            <a:extLst>
              <a:ext uri="{FF2B5EF4-FFF2-40B4-BE49-F238E27FC236}">
                <a16:creationId xmlns:a16="http://schemas.microsoft.com/office/drawing/2014/main" id="{461D171C-F5F3-AE4D-B5F6-8DDC74F92D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2111" r="10248"/>
          <a:stretch>
            <a:fillRect/>
          </a:stretch>
        </p:blipFill>
        <p:spPr>
          <a:xfrm>
            <a:off x="0" y="-21880"/>
            <a:ext cx="8421929" cy="82733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846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Analysis: Account Activity &amp; Bank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53001"/>
            <a:ext cx="44457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Account Activity Ratio by Bank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62482"/>
            <a:ext cx="3634740" cy="19507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86835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chart illustrates the credit-to-debit ratio and account numbers across major banks, highlighting variations in activity.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053001"/>
            <a:ext cx="47244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Sum of Amount by Year and Bank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3662482"/>
            <a:ext cx="3886200" cy="16535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99521" y="557117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horizontal bar chart detailing the sum of amounts by bank for 2024, indicating individual bank contributions.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477B33-2455-A89D-1366-6B34C1917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8871" y="7458792"/>
            <a:ext cx="2094123" cy="7527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6702"/>
            <a:ext cx="103870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Analysis: Branch &amp; Loan Distribution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560708" y="2564326"/>
            <a:ext cx="50250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Net Transaction Amount by Branch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8" y="3433763"/>
            <a:ext cx="5807764" cy="23823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0708" y="608176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donut chart breaks down net transaction amounts by branch, revealing the contribution of each location.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946365" y="2098523"/>
            <a:ext cx="48178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Loan Amount by Religion &amp; Grade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364" y="2512457"/>
            <a:ext cx="2859268" cy="1390622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365" y="4352449"/>
            <a:ext cx="5471020" cy="27940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76806" y="71944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Loan distribution analyzed by religious demographics and credit grades, offering insights into customer segments.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E331A6-B625-FC3E-62E1-3239CD2D4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7385" y="7391955"/>
            <a:ext cx="2155609" cy="7748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64850"/>
            <a:ext cx="91691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Recommendations and Insights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4620816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0906" y="4613791"/>
            <a:ext cx="42268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 Branch Performance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30906" y="5104209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Focus on underperforming branches to boost transaction volumes and balances.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1895" y="4620816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194000" y="4613791"/>
            <a:ext cx="42131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Refine Loan Product Strategy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194000" y="5104209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Tailor loan products based on demographic and grade-wise distribution for better uptake.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6290667"/>
            <a:ext cx="340162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30906" y="6283643"/>
            <a:ext cx="30131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Mitigate Default Risk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30906" y="6774061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proactive measures for loans identified as delinquent or in default.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1895" y="6290667"/>
            <a:ext cx="340162" cy="3401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194000" y="6283643"/>
            <a:ext cx="36946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Improve Data Verification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8194000" y="6774061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Increase the percentage of verified loans to reduce risk and improve portfolio quality.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B96794-1C4D-EEBE-2616-2094449A0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5741" y="7452061"/>
            <a:ext cx="1799633" cy="6469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107197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Conclusion: Driving Financial Growth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analysis reveals a robust financial position with opportunities for targeted improvements in loan management and branch operations. By leveraging these insights, we can drive sustainable growth and enhance customer satisfaction.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91578" y="4578310"/>
            <a:ext cx="33874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Continuous Monitoring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068729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Regularly review dashboard metrics.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1411" y="4741902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351967"/>
            <a:ext cx="32743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Strategic Adjustments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84238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Adapt strategies based on performance.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70307" y="3790831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804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Achieve Targets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294953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Work towards set financial objectives.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4533" y="6517005"/>
            <a:ext cx="339328" cy="3393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155752-E685-7551-60EB-C643FDE0F1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46318" y="7503795"/>
            <a:ext cx="2019057" cy="7258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156454"/>
            <a:ext cx="67129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 &amp; Learnings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05395"/>
            <a:ext cx="3664744" cy="2683312"/>
          </a:xfrm>
          <a:prstGeom prst="roundRect">
            <a:avLst>
              <a:gd name="adj" fmla="val 1268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" y="2099786"/>
            <a:ext cx="272177" cy="27217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965" y="4722138"/>
            <a:ext cx="272177" cy="2721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164431" y="2576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Integration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164431" y="3066455"/>
            <a:ext cx="292346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Integrating disparate data sources was a key challenge, requiring robust ETL processes.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4685348" y="2205395"/>
            <a:ext cx="3664863" cy="2683312"/>
          </a:xfrm>
          <a:prstGeom prst="roundRect">
            <a:avLst>
              <a:gd name="adj" fmla="val 1268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739" y="2099786"/>
            <a:ext cx="272177" cy="272177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642" y="4722138"/>
            <a:ext cx="272177" cy="27217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055989" y="2576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Dynamic Market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5055989" y="3066455"/>
            <a:ext cx="292358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rapidly changing financial market necessitates agile reporting and analysis.</a:t>
            </a:r>
            <a:endParaRPr lang="en-US" sz="1750" dirty="0"/>
          </a:p>
        </p:txBody>
      </p:sp>
      <p:sp>
        <p:nvSpPr>
          <p:cNvPr id="14" name="Shape 7"/>
          <p:cNvSpPr/>
          <p:nvPr/>
        </p:nvSpPr>
        <p:spPr>
          <a:xfrm>
            <a:off x="793790" y="5115520"/>
            <a:ext cx="7556421" cy="1957507"/>
          </a:xfrm>
          <a:prstGeom prst="roundRect">
            <a:avLst>
              <a:gd name="adj" fmla="val 1738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" y="5009912"/>
            <a:ext cx="272177" cy="272177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642" y="6906458"/>
            <a:ext cx="272177" cy="272177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164431" y="5486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1164431" y="5976580"/>
            <a:ext cx="68151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Learning to translate complex data into clear, actionable business recommendations.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4A0D63-09F2-1168-7BD8-B92FAA4B5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6094" y="7417498"/>
            <a:ext cx="1954306" cy="7025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505"/>
            <a:ext cx="128023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Introduction: Understanding Financial Flows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691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presentation provides an overview of our financial landscape, focusing on debit and credit activities, loan performance, and key banking metrics.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97868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26262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4124682"/>
            <a:ext cx="680442" cy="68044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770" y="4311729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Debit &amp; Credit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552235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Analyzing transaction volumes and ratios.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3897868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26262B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776" y="4124682"/>
            <a:ext cx="680442" cy="680442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0942" y="4311729"/>
            <a:ext cx="306110" cy="30611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43776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Loan Performance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5443776" y="552235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Insights into loan amounts, statuses, and demographics.</a:t>
            </a:r>
            <a:endParaRPr lang="en-US" sz="1750" dirty="0"/>
          </a:p>
        </p:txBody>
      </p:sp>
      <p:sp>
        <p:nvSpPr>
          <p:cNvPr id="14" name="Shape 8"/>
          <p:cNvSpPr/>
          <p:nvPr/>
        </p:nvSpPr>
        <p:spPr>
          <a:xfrm>
            <a:off x="9640133" y="3897868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26262B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6948" y="4124682"/>
            <a:ext cx="680442" cy="680442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54114" y="4311729"/>
            <a:ext cx="306110" cy="30611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66948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Branch Activity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9866948" y="552235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Performance across different bank branches.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17A0D20-288C-9A7B-0FAB-07879763B6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11343" y="7408820"/>
            <a:ext cx="2019057" cy="7258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80986"/>
            <a:ext cx="105684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Overview: Key Financial Metrics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43274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751M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851535" y="6275070"/>
            <a:ext cx="29323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Total Loan Amount 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       Funded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125278" y="524327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65.54K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4231719" y="62750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Total Loan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456884" y="524327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756.41K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7464623" y="6275070"/>
            <a:ext cx="30326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Total Collection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788491" y="524327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155.29M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788491" y="6275070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Total </a:t>
            </a:r>
            <a:r>
              <a:rPr lang="en-IN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Interest </a:t>
            </a:r>
            <a:endParaRPr lang="en-US" sz="2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A1A387-4CF6-F3A6-151F-0178870E1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00" y="7487814"/>
            <a:ext cx="2063515" cy="7417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12E29-F855-23D8-8643-274ACF81C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C6BEA3-3446-5378-9542-5DEC43B47212}"/>
              </a:ext>
            </a:extLst>
          </p:cNvPr>
          <p:cNvSpPr/>
          <p:nvPr/>
        </p:nvSpPr>
        <p:spPr>
          <a:xfrm>
            <a:off x="12839700" y="7708900"/>
            <a:ext cx="1701800" cy="4318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993184F-38B3-EF7C-D7D0-05FB6F460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26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9AFF1-147B-E11A-4A1B-6A89BCA68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198797B-E06B-9AC4-2265-FABED2294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8508BEC-3479-1C6B-B005-A9AF043415DF}"/>
              </a:ext>
            </a:extLst>
          </p:cNvPr>
          <p:cNvSpPr/>
          <p:nvPr/>
        </p:nvSpPr>
        <p:spPr>
          <a:xfrm>
            <a:off x="793790" y="4080986"/>
            <a:ext cx="105684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Overview: Key Financial Metrics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6E5AFB2-A053-C4C5-31FD-EAE833576C17}"/>
              </a:ext>
            </a:extLst>
          </p:cNvPr>
          <p:cNvSpPr/>
          <p:nvPr/>
        </p:nvSpPr>
        <p:spPr>
          <a:xfrm>
            <a:off x="793790" y="5243274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127.60M</a:t>
            </a:r>
            <a:endParaRPr lang="en-US" sz="5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95EE00E-9D6D-A169-9971-B3F030DF3B3C}"/>
              </a:ext>
            </a:extLst>
          </p:cNvPr>
          <p:cNvSpPr/>
          <p:nvPr/>
        </p:nvSpPr>
        <p:spPr>
          <a:xfrm>
            <a:off x="851535" y="6275070"/>
            <a:ext cx="29323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Total Credit Amount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3A9358E-4726-AC45-0C69-E9A91DC117A0}"/>
              </a:ext>
            </a:extLst>
          </p:cNvPr>
          <p:cNvSpPr/>
          <p:nvPr/>
        </p:nvSpPr>
        <p:spPr>
          <a:xfrm>
            <a:off x="4125278" y="524327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127.29M</a:t>
            </a:r>
            <a:endParaRPr lang="en-US" sz="58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D011E5E-E0D8-4B9C-25D5-7B75FFC69EB4}"/>
              </a:ext>
            </a:extLst>
          </p:cNvPr>
          <p:cNvSpPr/>
          <p:nvPr/>
        </p:nvSpPr>
        <p:spPr>
          <a:xfrm>
            <a:off x="4231719" y="62750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Total Debit Amount</a:t>
            </a:r>
            <a:endParaRPr lang="en-US" sz="22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38BCA914-DE81-FA65-6F58-014630AA8DDC}"/>
              </a:ext>
            </a:extLst>
          </p:cNvPr>
          <p:cNvSpPr/>
          <p:nvPr/>
        </p:nvSpPr>
        <p:spPr>
          <a:xfrm>
            <a:off x="7456884" y="524327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1.00</a:t>
            </a:r>
            <a:endParaRPr lang="en-US" sz="58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13BCD68-1495-D3EF-51CC-162238943FDB}"/>
              </a:ext>
            </a:extLst>
          </p:cNvPr>
          <p:cNvSpPr/>
          <p:nvPr/>
        </p:nvSpPr>
        <p:spPr>
          <a:xfrm>
            <a:off x="7464623" y="6275070"/>
            <a:ext cx="30326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Credit To Debit Ratio</a:t>
            </a:r>
            <a:endParaRPr lang="en-US" sz="22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82B5CF9-8723-7E0B-46B8-C9AF5F2B8FC4}"/>
              </a:ext>
            </a:extLst>
          </p:cNvPr>
          <p:cNvSpPr/>
          <p:nvPr/>
        </p:nvSpPr>
        <p:spPr>
          <a:xfrm>
            <a:off x="10788491" y="524327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318.12K</a:t>
            </a:r>
            <a:endParaRPr lang="en-US" sz="58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F4ECBAD9-20AD-478A-4CCB-82F8E02A0BD1}"/>
              </a:ext>
            </a:extLst>
          </p:cNvPr>
          <p:cNvSpPr/>
          <p:nvPr/>
        </p:nvSpPr>
        <p:spPr>
          <a:xfrm>
            <a:off x="10788491" y="6275070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Net Transaction Amount</a:t>
            </a:r>
            <a:endParaRPr lang="en-US" sz="2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B6042F-5948-54B9-6EF5-147B62C72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3012" y="7380531"/>
            <a:ext cx="2187388" cy="78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26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FA274-D6D7-2667-544F-222C751A7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6788E2F-C848-6DA0-02FD-58B8575ECE05}"/>
              </a:ext>
            </a:extLst>
          </p:cNvPr>
          <p:cNvSpPr/>
          <p:nvPr/>
        </p:nvSpPr>
        <p:spPr>
          <a:xfrm>
            <a:off x="12839700" y="7708900"/>
            <a:ext cx="1701800" cy="4318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52B5D-5F5F-24D4-F5AE-9463719A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10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7"/>
          <p:cNvSpPr/>
          <p:nvPr/>
        </p:nvSpPr>
        <p:spPr>
          <a:xfrm>
            <a:off x="670203" y="4982289"/>
            <a:ext cx="6531531" cy="1730812"/>
          </a:xfrm>
          <a:prstGeom prst="roundRect">
            <a:avLst>
              <a:gd name="adj" fmla="val 8453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793790" y="151638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Objectives: Key Performance Indicators (KPIs)</a:t>
            </a:r>
            <a:endParaRPr lang="en-US" sz="4450" dirty="0">
              <a:latin typeface="Aptos" panose="020B00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12755" y="3387566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3387566"/>
            <a:ext cx="121920" cy="13679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99423" y="3445479"/>
            <a:ext cx="39431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Monitor Transaction Health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97457" y="3848757"/>
            <a:ext cx="4760475" cy="906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Total Credit Amount: ₹127.60M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Total Debit Amount: ₹127.29M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Net Transaction Amount: ₹318.12K </a:t>
            </a:r>
          </a:p>
        </p:txBody>
      </p:sp>
      <p:sp>
        <p:nvSpPr>
          <p:cNvPr id="7" name="Shape 4"/>
          <p:cNvSpPr/>
          <p:nvPr/>
        </p:nvSpPr>
        <p:spPr>
          <a:xfrm>
            <a:off x="7428548" y="3387566"/>
            <a:ext cx="6819303" cy="1367909"/>
          </a:xfrm>
          <a:prstGeom prst="roundRect">
            <a:avLst>
              <a:gd name="adj" fmla="val 10695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3387566"/>
            <a:ext cx="121920" cy="13679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77282" y="3504486"/>
            <a:ext cx="37821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400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Analyse Bank Contribution</a:t>
            </a:r>
            <a:endParaRPr lang="en-US" sz="2200" dirty="0">
              <a:solidFill>
                <a:schemeClr val="bg1">
                  <a:lumMod val="8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915710" y="5600918"/>
            <a:ext cx="6379131" cy="111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Highest Transaction Volume: Central Branch (₹27.5M, 21.6%)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Lowest Transaction Volume: Eastern Branch (₹23.3M, 18.3%)</a:t>
            </a: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4982289"/>
            <a:ext cx="121920" cy="173081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42524" y="5020641"/>
            <a:ext cx="42154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Evaluate Branch Performance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7428548" y="4982289"/>
            <a:ext cx="6819303" cy="1730812"/>
          </a:xfrm>
          <a:prstGeom prst="roundRect">
            <a:avLst>
              <a:gd name="adj" fmla="val 8453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067" y="4982289"/>
            <a:ext cx="121920" cy="173081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77282" y="5076239"/>
            <a:ext cx="39796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Optimize Product Offerings</a:t>
            </a:r>
            <a:endParaRPr lang="en-US" sz="2200" dirty="0">
              <a:latin typeface="Aptos" panose="020B00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0BED017-28D0-1EBA-3395-9F06DA45F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4476" y="7460814"/>
            <a:ext cx="2070899" cy="744441"/>
          </a:xfrm>
          <a:prstGeom prst="rect">
            <a:avLst/>
          </a:prstGeom>
        </p:spPr>
      </p:pic>
      <p:sp>
        <p:nvSpPr>
          <p:cNvPr id="27" name="Rectangle 6">
            <a:extLst>
              <a:ext uri="{FF2B5EF4-FFF2-40B4-BE49-F238E27FC236}">
                <a16:creationId xmlns:a16="http://schemas.microsoft.com/office/drawing/2014/main" id="{FA830615-6EC0-9C75-64A1-DF6BBCB1F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9987" y="3922870"/>
            <a:ext cx="646606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ptos" panose="020B0004020202020204" pitchFamily="34" charset="0"/>
              </a:rPr>
              <a:t>Top Contributors: Kotak Mahindra, SBI, ICICI, Axis, HDFC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ptos" panose="020B0004020202020204" pitchFamily="34" charset="0"/>
              </a:rPr>
              <a:t>Year-wise Transaction Trends: 2014–2016 breakdown by bank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884B31A5-B854-B37A-9F5E-D77AFA8E8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3213" y="5501739"/>
            <a:ext cx="312463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ptos" panose="020B0004020202020204" pitchFamily="34" charset="0"/>
              </a:rPr>
              <a:t>Account Activity Ratio: 1.00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ptos" panose="020B0004020202020204" pitchFamily="34" charset="0"/>
              </a:rPr>
              <a:t>Credit to Debit %: 1.00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391" y="679728"/>
            <a:ext cx="7760018" cy="1235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Process: Data Analysis Workflow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391" y="2212062"/>
            <a:ext cx="593050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69085" y="2409706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Collection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969085" y="2837259"/>
            <a:ext cx="696932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Gathering raw transaction and loan data from various sources.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857" y="3595926"/>
            <a:ext cx="593050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65551" y="3793569"/>
            <a:ext cx="3992761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Cleaning &amp; Transformation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265551" y="4221123"/>
            <a:ext cx="667285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Ensuring data accuracy and preparing it for analysis.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442" y="4979789"/>
            <a:ext cx="593050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2136" y="5177433"/>
            <a:ext cx="3177659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Visualization &amp; Reporting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562136" y="5604986"/>
            <a:ext cx="63762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Creating interactive dashboards and reports for insights.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026" y="6363653"/>
            <a:ext cx="593050" cy="11430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858720" y="6561296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Insight Generation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858720" y="6988850"/>
            <a:ext cx="607968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Identifying trends, anomalies, and actionable recommendations.</a:t>
            </a:r>
            <a:endParaRPr lang="en-US" sz="15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FDEAB5-40E5-F784-5957-C58EDBF06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4376" y="7501291"/>
            <a:ext cx="2026024" cy="7283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96351-D313-CE96-0FFA-1AC0F6E71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1CDCF4-6ABA-DDA8-C8C9-4A8A9F10F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871" y="7458792"/>
            <a:ext cx="2094123" cy="7527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E9A407-7582-DE09-E78D-5C4D018686B7}"/>
              </a:ext>
            </a:extLst>
          </p:cNvPr>
          <p:cNvSpPr txBox="1"/>
          <p:nvPr/>
        </p:nvSpPr>
        <p:spPr>
          <a:xfrm>
            <a:off x="4482352" y="18019"/>
            <a:ext cx="56656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0" i="0" u="none" strike="noStrike" baseline="0" dirty="0">
                <a:solidFill>
                  <a:srgbClr val="D9D9D9"/>
                </a:solidFill>
                <a:latin typeface="Aptos" panose="020B0004020202020204" pitchFamily="34" charset="0"/>
              </a:rPr>
              <a:t>⚙ </a:t>
            </a:r>
            <a:r>
              <a:rPr lang="en-IN" sz="4000" b="0" i="0" u="none" strike="noStrike" baseline="0" dirty="0">
                <a:solidFill>
                  <a:srgbClr val="98B9FF"/>
                </a:solidFill>
                <a:latin typeface="Aptos" panose="020B0004020202020204" pitchFamily="34" charset="0"/>
              </a:rPr>
              <a:t>Process Workflow</a:t>
            </a:r>
            <a:endParaRPr lang="en-IN" sz="4000" dirty="0">
              <a:latin typeface="Aptos" panose="020B00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AC6EDE-4519-E8D1-95AD-C5B16C448B9E}"/>
              </a:ext>
            </a:extLst>
          </p:cNvPr>
          <p:cNvSpPr txBox="1"/>
          <p:nvPr/>
        </p:nvSpPr>
        <p:spPr>
          <a:xfrm>
            <a:off x="0" y="2402807"/>
            <a:ext cx="683110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Data Cleaning:</a:t>
            </a:r>
          </a:p>
          <a:p>
            <a:pPr algn="l"/>
            <a:endParaRPr lang="en-IN" sz="2400" b="0" i="0" u="none" strike="noStrike" baseline="0" dirty="0">
              <a:solidFill>
                <a:srgbClr val="FFFF00"/>
              </a:solidFill>
              <a:latin typeface="Aptos" panose="020B0004020202020204" pitchFamily="34" charset="0"/>
            </a:endParaRPr>
          </a:p>
          <a:p>
            <a:pPr algn="l"/>
            <a:r>
              <a:rPr lang="en-IN" sz="2000" b="0" i="0" u="none" strike="noStrike" baseline="0" dirty="0">
                <a:solidFill>
                  <a:srgbClr val="D1CFCF"/>
                </a:solidFill>
                <a:latin typeface="Aptos" panose="020B0004020202020204" pitchFamily="34" charset="0"/>
              </a:rPr>
              <a:t>• Removed duplicates, mapped outcomes</a:t>
            </a:r>
          </a:p>
          <a:p>
            <a:pPr algn="l"/>
            <a:r>
              <a:rPr lang="en-IN" sz="2000" b="0" i="0" u="none" strike="noStrike" baseline="0" dirty="0">
                <a:solidFill>
                  <a:srgbClr val="D1CFCF"/>
                </a:solidFill>
                <a:latin typeface="Aptos" panose="020B0004020202020204" pitchFamily="34" charset="0"/>
              </a:rPr>
              <a:t>• Mastered Power Query for handling messy datasets</a:t>
            </a:r>
          </a:p>
          <a:p>
            <a:pPr algn="l"/>
            <a:endParaRPr lang="en-IN" sz="2000" b="0" i="0" u="none" strike="noStrike" baseline="0" dirty="0">
              <a:solidFill>
                <a:schemeClr val="accent1">
                  <a:lumMod val="60000"/>
                  <a:lumOff val="40000"/>
                </a:schemeClr>
              </a:solidFill>
              <a:latin typeface="Aptos" panose="020B0004020202020204" pitchFamily="34" charset="0"/>
            </a:endParaRPr>
          </a:p>
          <a:p>
            <a:pPr algn="l"/>
            <a:r>
              <a:rPr lang="en-IN" sz="24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Database Management &amp; SQL:</a:t>
            </a:r>
          </a:p>
          <a:p>
            <a:pPr algn="l"/>
            <a:endParaRPr lang="en-IN" sz="2400" b="0" i="0" u="none" strike="noStrike" baseline="0" dirty="0">
              <a:solidFill>
                <a:srgbClr val="FFFF00"/>
              </a:solidFill>
              <a:latin typeface="Aptos" panose="020B0004020202020204" pitchFamily="34" charset="0"/>
            </a:endParaRPr>
          </a:p>
          <a:p>
            <a:pPr algn="l"/>
            <a:r>
              <a:rPr lang="en-US" sz="2000" b="0" i="0" u="none" strike="noStrike" baseline="0" dirty="0">
                <a:solidFill>
                  <a:srgbClr val="D1CFCF"/>
                </a:solidFill>
                <a:latin typeface="Aptos" panose="020B0004020202020204" pitchFamily="34" charset="0"/>
              </a:rPr>
              <a:t>• Skilled in managing high-volume data efficiently using MySQL</a:t>
            </a:r>
          </a:p>
          <a:p>
            <a:pPr algn="l"/>
            <a:r>
              <a:rPr lang="en-US" sz="2000" b="0" i="0" u="none" strike="noStrike" baseline="0" dirty="0">
                <a:solidFill>
                  <a:srgbClr val="D1CFCF"/>
                </a:solidFill>
                <a:latin typeface="Aptos" panose="020B0004020202020204" pitchFamily="34" charset="0"/>
              </a:rPr>
              <a:t>• Experienced in crafting advanced SQL queries to derive performance metrics</a:t>
            </a:r>
          </a:p>
          <a:p>
            <a:pPr algn="l"/>
            <a:r>
              <a:rPr lang="en-IN" sz="2000" b="0" i="0" u="none" strike="noStrike" baseline="0" dirty="0">
                <a:solidFill>
                  <a:srgbClr val="D1CFCF"/>
                </a:solidFill>
                <a:latin typeface="Aptos" panose="020B0004020202020204" pitchFamily="34" charset="0"/>
              </a:rPr>
              <a:t>and actionable insights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188529-7779-47EA-B94E-29D33AB92CA3}"/>
              </a:ext>
            </a:extLst>
          </p:cNvPr>
          <p:cNvSpPr txBox="1"/>
          <p:nvPr/>
        </p:nvSpPr>
        <p:spPr>
          <a:xfrm>
            <a:off x="7315199" y="2402807"/>
            <a:ext cx="735105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Dashboard Design:</a:t>
            </a:r>
          </a:p>
          <a:p>
            <a:pPr algn="l"/>
            <a:endParaRPr lang="en-IN" sz="2400" b="0" i="0" u="none" strike="noStrike" baseline="0" dirty="0">
              <a:solidFill>
                <a:srgbClr val="FFFF00"/>
              </a:solidFill>
              <a:latin typeface="Aptos" panose="020B0004020202020204" pitchFamily="34" charset="0"/>
            </a:endParaRPr>
          </a:p>
          <a:p>
            <a:pPr algn="l"/>
            <a:r>
              <a:rPr lang="en-US" sz="2000" b="0" i="0" u="none" strike="noStrike" baseline="0" dirty="0">
                <a:solidFill>
                  <a:srgbClr val="D1CFCF"/>
                </a:solidFill>
                <a:latin typeface="Aptos" panose="020B0004020202020204" pitchFamily="34" charset="0"/>
              </a:rPr>
              <a:t>• Built interactive dashboards in Excel , Tableau and Power BI</a:t>
            </a:r>
          </a:p>
          <a:p>
            <a:pPr algn="l"/>
            <a:r>
              <a:rPr lang="en-US" sz="2000" b="0" i="0" u="none" strike="noStrike" baseline="0" dirty="0">
                <a:solidFill>
                  <a:srgbClr val="D1CFCF"/>
                </a:solidFill>
                <a:latin typeface="Aptos" panose="020B0004020202020204" pitchFamily="34" charset="0"/>
              </a:rPr>
              <a:t>• Learned to select the right charts for trends, comparisons, and KPIs</a:t>
            </a:r>
          </a:p>
          <a:p>
            <a:pPr algn="l"/>
            <a:endParaRPr lang="en-US" sz="1800" b="0" i="0" u="none" strike="noStrike" baseline="0" dirty="0">
              <a:solidFill>
                <a:schemeClr val="accent1">
                  <a:lumMod val="60000"/>
                  <a:lumOff val="40000"/>
                </a:schemeClr>
              </a:solidFill>
              <a:latin typeface="Aptos" panose="020B0004020202020204" pitchFamily="34" charset="0"/>
            </a:endParaRPr>
          </a:p>
          <a:p>
            <a:pPr algn="l"/>
            <a:r>
              <a:rPr lang="en-IN" sz="24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Project Management Skills:</a:t>
            </a:r>
          </a:p>
          <a:p>
            <a:pPr algn="l"/>
            <a:endParaRPr lang="en-IN" sz="2400" b="0" i="0" u="none" strike="noStrike" baseline="0" dirty="0">
              <a:solidFill>
                <a:srgbClr val="FFFF00"/>
              </a:solidFill>
              <a:latin typeface="Aptos" panose="020B0004020202020204" pitchFamily="34" charset="0"/>
            </a:endParaRPr>
          </a:p>
          <a:p>
            <a:pPr algn="l"/>
            <a:r>
              <a:rPr lang="en-US" sz="2000" b="0" i="0" u="none" strike="noStrike" baseline="0" dirty="0">
                <a:solidFill>
                  <a:srgbClr val="D1CFCF"/>
                </a:solidFill>
                <a:latin typeface="Aptos" panose="020B0004020202020204" pitchFamily="34" charset="0"/>
              </a:rPr>
              <a:t>• Executed end-to-end workflow: Raw Data → Cleaned Data → SQL Analysis →</a:t>
            </a:r>
          </a:p>
          <a:p>
            <a:pPr algn="l"/>
            <a:r>
              <a:rPr lang="en-IN" sz="2000" b="0" i="0" u="none" strike="noStrike" baseline="0" dirty="0">
                <a:solidFill>
                  <a:srgbClr val="D1CFCF"/>
                </a:solidFill>
                <a:latin typeface="Aptos" panose="020B0004020202020204" pitchFamily="34" charset="0"/>
              </a:rPr>
              <a:t>Dashboards → Insights</a:t>
            </a:r>
          </a:p>
          <a:p>
            <a:pPr algn="l"/>
            <a:r>
              <a:rPr lang="en-US" sz="2000" b="0" i="0" u="none" strike="noStrike" baseline="0" dirty="0">
                <a:solidFill>
                  <a:srgbClr val="D1CFCF"/>
                </a:solidFill>
                <a:latin typeface="Aptos" panose="020B0004020202020204" pitchFamily="34" charset="0"/>
              </a:rPr>
              <a:t>• Developed a strong understanding of the value of clear documentation and</a:t>
            </a:r>
          </a:p>
          <a:p>
            <a:pPr algn="l"/>
            <a:r>
              <a:rPr lang="en-IN" sz="2000" b="0" i="0" u="none" strike="noStrike" baseline="0" dirty="0">
                <a:solidFill>
                  <a:srgbClr val="D1CFCF"/>
                </a:solidFill>
                <a:latin typeface="Aptos" panose="020B0004020202020204" pitchFamily="34" charset="0"/>
              </a:rPr>
              <a:t>impactful data storytelling.</a:t>
            </a:r>
            <a:endParaRPr lang="en-IN" sz="20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276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683</Words>
  <Application>Microsoft Office PowerPoint</Application>
  <PresentationFormat>Custom</PresentationFormat>
  <Paragraphs>130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Sora Medium</vt:lpstr>
      <vt:lpstr>Arial</vt:lpstr>
      <vt:lpstr>Aptos</vt:lpstr>
      <vt:lpstr>Agency FB</vt:lpstr>
      <vt:lpstr>Noto Sans 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Vikrant Sharma</dc:creator>
  <cp:lastModifiedBy>Vikrant Sharma</cp:lastModifiedBy>
  <cp:revision>8</cp:revision>
  <dcterms:created xsi:type="dcterms:W3CDTF">2025-11-21T05:27:34Z</dcterms:created>
  <dcterms:modified xsi:type="dcterms:W3CDTF">2025-11-24T07:03:19Z</dcterms:modified>
</cp:coreProperties>
</file>